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0">
  <p:sldMasterIdLst>
    <p:sldMasterId id="2147483648" r:id="rId4"/>
  </p:sldMasterIdLst>
  <p:notesMasterIdLst>
    <p:notesMasterId r:id="rId7"/>
  </p:notesMasterIdLst>
  <p:sldIdLst>
    <p:sldId id="267" r:id="rId5"/>
    <p:sldId id="310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RECOLECCION TRANSPORTE Y TRANSFERENCIA DE RESIDUOS" id="{DA38D85D-2D5B-45C1-903C-DB027A95A103}">
          <p14:sldIdLst>
            <p14:sldId id="267"/>
            <p14:sldId id="31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9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6BFCB-1082-4AF4-B890-93F1D47D0184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669E7-A679-468E-80F2-87C84855E5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2149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919C0B-72F5-4514-9C72-9ACBA2585F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503D5B-F820-4969-BDAA-7DAC20E2D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B447D6-8D3F-4765-A889-D989E247A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67C74E-A75A-4D92-8085-C62836E7E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389DCE-34B1-4305-952C-A29619928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819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0E220A-9E14-471C-BCF3-BBCCCC9F9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3A8171C-FFB0-48BD-8293-31DB09B689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089779-6700-4E00-8D41-8B46538E1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9AD6E-1A5C-4F26-8756-60EED9024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CDB0E8-D0A0-4AC9-8EF0-52A49240D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1070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1897BD8-CFC1-4A92-BC2D-719EFB541E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5FDE28-3A27-4B7A-8A6B-023D9ECC7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C7524D-043F-4CB5-A3F6-5968F5FDE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5EB882-D7E8-4FA6-BF93-4D18FDE4D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421A54-8925-4C55-A333-45F4D6681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236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A07417-15CF-4F0A-8041-0CD47CB61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3797E9-8D7E-4567-AE91-6EA358881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A0B448-58C8-4381-B2BC-FDF0AAA54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D17526-9BA7-4B1A-98CE-35558D0B3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C34BA0-8AC7-4763-8C1D-7C3A7857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9443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FC14F4-D9E8-4FA5-8762-ADF4210A8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78D83F-A03C-4DA1-AB51-B64DA3D92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1790DA-F6C6-476C-857B-4FEC223AC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5FBD69-8C46-46AE-81F1-F52268698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B3A95E-571F-4846-A505-4CACB5796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9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F27146-9BB9-48C5-A799-7CBBC8444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731C70-8260-49D1-B473-143EF03FB8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BE66371-72BA-4FC1-A7C5-C08C81196D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881BE2-627B-4018-8834-AF8D65F2E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8B2DFFE-22A7-4ADA-9883-335E944C9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02FE7D-F2AF-40B7-BA07-DE36F4F6E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6992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EFD1D2-5E92-4B76-BE43-7870663E5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AE6ED09-6F8D-4D81-A93C-75C223CFA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2314B7-64D9-4782-A228-7BC4E09D3A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1C8DEB5-331E-48AC-8E8D-675FBC2737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0821158-39E6-4A82-8BA8-6BF1B5A4F1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933A9A2-E182-449E-8A64-F62E83811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C8EE256-508D-4DD8-8384-2778DBA7F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95E275-6544-4F9E-869E-C80D48863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8129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B50FD5-BF99-41E1-A32F-724CB6318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287EEEE-4B71-4150-B4CC-FA19AB567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056B384-73D1-4B3A-8FA7-8D928BA4C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D2319D7-DA55-47E4-A1AF-F4A83891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6181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82DBB01-A530-43ED-9825-C9FC482E8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729A751-6588-49E5-9F0F-04AD0BCE2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8EE020C-5B0D-4482-9205-8CBC7CA48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819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871075-794C-4893-9D3F-38C61E746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228AB5-C1F8-448D-A742-0BEF6D38A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7CA4686-1803-47AD-A727-84BE435E6D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2621B2-91C1-4D71-8BC0-CEB2AC7F3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66D8CD-55B0-4DCE-8B42-E848EADEE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19FA1F-03F7-44C1-8F9F-F160DEE92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6750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6BA7FC-B658-4BC9-B14B-0DB0EA93C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E1F2FE8-DDD4-41EA-8DD6-9A113CD403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F517D5A-8D6E-4782-B998-E71F74A0A0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3461DB-4D25-40E3-BDDF-6B47B0266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41E340D-5DC1-4A78-839D-344E41025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0FC202-7AFA-4A05-BF97-2F79DC49D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6279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37F390F-FBEA-4FA5-A76B-C7D55C14D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08B4BC8-AA77-4905-A139-05F55E438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E327A4-5CA2-45B1-9F14-A3F6F78993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501DCF-17F2-4C4C-89E5-AC6E1D8B37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900495-7603-4F52-8A69-C775402DE5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6292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ángulo 49">
            <a:extLst>
              <a:ext uri="{FF2B5EF4-FFF2-40B4-BE49-F238E27FC236}">
                <a16:creationId xmlns:a16="http://schemas.microsoft.com/office/drawing/2014/main" id="{179E74A2-FA50-CE4A-A197-135523BFA13A}"/>
              </a:ext>
            </a:extLst>
          </p:cNvPr>
          <p:cNvSpPr/>
          <p:nvPr/>
        </p:nvSpPr>
        <p:spPr>
          <a:xfrm>
            <a:off x="1483328" y="2507107"/>
            <a:ext cx="8935720" cy="5156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Presencia de residuos sólidos ordinarios en vías y áreas públicas presentados fuera de frecuencias y horarios establecidos con deficiente separación en la fuente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7444C068-EA68-F343-99C8-FE697FEA9BFF}"/>
              </a:ext>
            </a:extLst>
          </p:cNvPr>
          <p:cNvSpPr/>
          <p:nvPr/>
        </p:nvSpPr>
        <p:spPr>
          <a:xfrm>
            <a:off x="-437" y="244279"/>
            <a:ext cx="1231209" cy="9619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Aumento en las PQR relacionadas con la reubicación y retiro de los contenedores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C26447D4-60A8-FC40-8D74-FF83A89E4AFC}"/>
              </a:ext>
            </a:extLst>
          </p:cNvPr>
          <p:cNvSpPr/>
          <p:nvPr/>
        </p:nvSpPr>
        <p:spPr>
          <a:xfrm>
            <a:off x="1313005" y="771081"/>
            <a:ext cx="1548130" cy="723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Rechazo de los contenedores por parte de los usuarios del servicio público de aseo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62270A14-78E0-E24D-8D98-5E7CCE433AAD}"/>
              </a:ext>
            </a:extLst>
          </p:cNvPr>
          <p:cNvSpPr/>
          <p:nvPr/>
        </p:nvSpPr>
        <p:spPr>
          <a:xfrm>
            <a:off x="3105753" y="770489"/>
            <a:ext cx="1689100" cy="736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Baja percepción de la calidad del servicio público de aseo aumentando el deterioro de la zona cercana al contenedor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85FAD3A7-EF20-D14C-9C8A-149574A45FC8}"/>
              </a:ext>
            </a:extLst>
          </p:cNvPr>
          <p:cNvSpPr/>
          <p:nvPr/>
        </p:nvSpPr>
        <p:spPr>
          <a:xfrm>
            <a:off x="3813778" y="1771777"/>
            <a:ext cx="2974340" cy="4070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Aumento de la contaminación ambiental por la generación de puntos críticos de residuos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E08E52D8-AFAF-F74F-81A6-370EE2F1F79A}"/>
              </a:ext>
            </a:extLst>
          </p:cNvPr>
          <p:cNvSpPr/>
          <p:nvPr/>
        </p:nvSpPr>
        <p:spPr>
          <a:xfrm>
            <a:off x="4918043" y="849122"/>
            <a:ext cx="1538605" cy="6959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Deterioro de las áreas públicas de la ciudad, incumpliendo con el concepto de área limpia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id="{78783E8D-5113-4947-94EF-6A43B473FFA3}"/>
              </a:ext>
            </a:extLst>
          </p:cNvPr>
          <p:cNvSpPr/>
          <p:nvPr/>
        </p:nvSpPr>
        <p:spPr>
          <a:xfrm>
            <a:off x="6591268" y="1127887"/>
            <a:ext cx="1557020" cy="3981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Afectación de los sistemas de alcantarillado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A6E469C5-C742-2142-A4E0-2D50156D3EC4}"/>
              </a:ext>
            </a:extLst>
          </p:cNvPr>
          <p:cNvSpPr/>
          <p:nvPr/>
        </p:nvSpPr>
        <p:spPr>
          <a:xfrm>
            <a:off x="6928453" y="1712087"/>
            <a:ext cx="3782695" cy="6057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Recolección y transporte de residuos potencialmente aprovechables a Doña Juana por parte de los prestadores del servicio público de aseo, que podrían ser gestionados por parte de los recicladores de oficio o por otras alternativas de tratamiento o valorización de residuos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8" name="Rectángulo 57">
            <a:extLst>
              <a:ext uri="{FF2B5EF4-FFF2-40B4-BE49-F238E27FC236}">
                <a16:creationId xmlns:a16="http://schemas.microsoft.com/office/drawing/2014/main" id="{88FDAB6B-73A2-1040-9CD8-469177089544}"/>
              </a:ext>
            </a:extLst>
          </p:cNvPr>
          <p:cNvSpPr/>
          <p:nvPr/>
        </p:nvSpPr>
        <p:spPr>
          <a:xfrm>
            <a:off x="8312753" y="784987"/>
            <a:ext cx="2454275" cy="8001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Disminución de la vida útil del sitio de disposición final en el predio Doña Juana por la disposición final de residuos potencialmente aprovechables, aumentando las toneladas que llegan diariamente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6B4C8316-65FA-7E4D-9F6A-CC54319D6A9F}"/>
              </a:ext>
            </a:extLst>
          </p:cNvPr>
          <p:cNvSpPr/>
          <p:nvPr/>
        </p:nvSpPr>
        <p:spPr>
          <a:xfrm>
            <a:off x="1313004" y="4165567"/>
            <a:ext cx="2059103" cy="71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 instalación de contenedores no se ajusta a las dinámicas territoriales, sociales y económicas ni a la infraestructura urbana</a:t>
            </a:r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3A3EAA4D-68E4-D543-8541-9EB267480642}"/>
              </a:ext>
            </a:extLst>
          </p:cNvPr>
          <p:cNvSpPr/>
          <p:nvPr/>
        </p:nvSpPr>
        <p:spPr>
          <a:xfrm>
            <a:off x="1298512" y="5019657"/>
            <a:ext cx="2082715" cy="6702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1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Baja comprensión del uso de los contenedores por parte de la ciudadanía.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7DC18CF3-4F88-D846-8635-7FEDA928C01C}"/>
              </a:ext>
            </a:extLst>
          </p:cNvPr>
          <p:cNvSpPr/>
          <p:nvPr/>
        </p:nvSpPr>
        <p:spPr>
          <a:xfrm>
            <a:off x="3838433" y="4495142"/>
            <a:ext cx="2308225" cy="6714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Debilidad en la</a:t>
            </a: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regulación de la gestión de este tipo de residuos por parte del gobierno nacional y falta de cultura ciudadana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2" name="Rectángulo 61">
            <a:extLst>
              <a:ext uri="{FF2B5EF4-FFF2-40B4-BE49-F238E27FC236}">
                <a16:creationId xmlns:a16="http://schemas.microsoft.com/office/drawing/2014/main" id="{AB5C30F1-467C-424B-95BC-7F73B2DB53C4}"/>
              </a:ext>
            </a:extLst>
          </p:cNvPr>
          <p:cNvSpPr/>
          <p:nvPr/>
        </p:nvSpPr>
        <p:spPr>
          <a:xfrm>
            <a:off x="3890189" y="5461995"/>
            <a:ext cx="2319932" cy="7405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Insuficiencia en el </a:t>
            </a: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control por parte de las entidades competentes a los ciudadanos que arrojan residuos por fuera de los horarios y frecuencias establecidos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82DEEA34-2821-DC4D-884E-37FC27AEB070}"/>
              </a:ext>
            </a:extLst>
          </p:cNvPr>
          <p:cNvSpPr/>
          <p:nvPr/>
        </p:nvSpPr>
        <p:spPr>
          <a:xfrm>
            <a:off x="6427282" y="4495142"/>
            <a:ext cx="2004248" cy="7788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Debilidad en la</a:t>
            </a: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medición del impacto de las campañas realizadas por los prestadores hacia la ciudadanía sobre el manejo eficiente de los residuos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4" name="Rectángulo 63">
            <a:extLst>
              <a:ext uri="{FF2B5EF4-FFF2-40B4-BE49-F238E27FC236}">
                <a16:creationId xmlns:a16="http://schemas.microsoft.com/office/drawing/2014/main" id="{1357FC5C-D467-8642-BA38-F52854F66C31}"/>
              </a:ext>
            </a:extLst>
          </p:cNvPr>
          <p:cNvSpPr/>
          <p:nvPr/>
        </p:nvSpPr>
        <p:spPr>
          <a:xfrm>
            <a:off x="9048547" y="4409944"/>
            <a:ext cx="2692163" cy="691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Des</a:t>
            </a: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actualización de la normatividad asociada a las infraestructuras afectas al servicio público de aseo y gestión integral de residuos sólidos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id="{8251A6A8-6602-1C4C-8D2B-290F67751A2C}"/>
              </a:ext>
            </a:extLst>
          </p:cNvPr>
          <p:cNvSpPr/>
          <p:nvPr/>
        </p:nvSpPr>
        <p:spPr>
          <a:xfrm>
            <a:off x="1205779" y="3420776"/>
            <a:ext cx="2244725" cy="6965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Deficiencias en la ubicación y cobertura de contenedores para la presentación de residuos sólidos urbanos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F4FB0164-7FDF-48C1-A2A3-89E7BB7869C8}"/>
              </a:ext>
            </a:extLst>
          </p:cNvPr>
          <p:cNvSpPr/>
          <p:nvPr/>
        </p:nvSpPr>
        <p:spPr>
          <a:xfrm>
            <a:off x="3838433" y="3416047"/>
            <a:ext cx="2423445" cy="7931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Alto número de puntos críticos identificados en la Ciudad con residuos mezclados.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7" name="Rectángulo 66">
            <a:extLst>
              <a:ext uri="{FF2B5EF4-FFF2-40B4-BE49-F238E27FC236}">
                <a16:creationId xmlns:a16="http://schemas.microsoft.com/office/drawing/2014/main" id="{EE10F895-61AE-FB49-AB19-A042C9E848D3}"/>
              </a:ext>
            </a:extLst>
          </p:cNvPr>
          <p:cNvSpPr/>
          <p:nvPr/>
        </p:nvSpPr>
        <p:spPr>
          <a:xfrm>
            <a:off x="6466509" y="3427856"/>
            <a:ext cx="1925795" cy="7903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ES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Bajos niveles de conocimiento sobre separación adecuada de residuos en la fuente por parte de los usuarios del servicio público de aseo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8" name="Rectángulo 67">
            <a:extLst>
              <a:ext uri="{FF2B5EF4-FFF2-40B4-BE49-F238E27FC236}">
                <a16:creationId xmlns:a16="http://schemas.microsoft.com/office/drawing/2014/main" id="{560E46F3-3904-B343-9B70-D7A55EB21FDC}"/>
              </a:ext>
            </a:extLst>
          </p:cNvPr>
          <p:cNvSpPr/>
          <p:nvPr/>
        </p:nvSpPr>
        <p:spPr>
          <a:xfrm>
            <a:off x="9056472" y="5166580"/>
            <a:ext cx="2684238" cy="6869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Fallas en la articulación interinstitucional para la modernización de la infraestructura asociada a la prestación del servicio público de aseo y gestión integral de residuos sólidos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A582EBDF-660D-41FC-A6B8-030FC78DAA88}"/>
              </a:ext>
            </a:extLst>
          </p:cNvPr>
          <p:cNvSpPr/>
          <p:nvPr/>
        </p:nvSpPr>
        <p:spPr>
          <a:xfrm>
            <a:off x="9061483" y="5965347"/>
            <a:ext cx="2679227" cy="5969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ES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Baja estandarización en los métodos y tecnologías para la recolección y transporte de residuos ordinarios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0" name="CuadroTexto 112"/>
          <p:cNvSpPr txBox="1"/>
          <p:nvPr/>
        </p:nvSpPr>
        <p:spPr>
          <a:xfrm rot="16200004">
            <a:off x="62133" y="1922588"/>
            <a:ext cx="731265" cy="1841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800" kern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EFECTOS</a:t>
            </a:r>
            <a:endParaRPr lang="es-C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" name="CuadroTexto 112"/>
          <p:cNvSpPr txBox="1"/>
          <p:nvPr/>
        </p:nvSpPr>
        <p:spPr>
          <a:xfrm rot="16200004">
            <a:off x="35795" y="4715412"/>
            <a:ext cx="671830" cy="2305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800" kern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CAUSAS</a:t>
            </a:r>
            <a:endParaRPr lang="es-C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CO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72" name="Rectángulo 71">
            <a:extLst>
              <a:ext uri="{FF2B5EF4-FFF2-40B4-BE49-F238E27FC236}">
                <a16:creationId xmlns:a16="http://schemas.microsoft.com/office/drawing/2014/main" id="{EE10F895-61AE-FB49-AB19-A042C9E848D3}"/>
              </a:ext>
            </a:extLst>
          </p:cNvPr>
          <p:cNvSpPr/>
          <p:nvPr/>
        </p:nvSpPr>
        <p:spPr>
          <a:xfrm>
            <a:off x="9184944" y="3359624"/>
            <a:ext cx="1828800" cy="8324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ES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Debilidad en la infraestructura y normatividad distrital para la modernización y optimización de la actividad de recolección, transporte y transferencia de residuos sólidos ordinarios 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3" name="CuadroTexto 72"/>
          <p:cNvSpPr txBox="1"/>
          <p:nvPr/>
        </p:nvSpPr>
        <p:spPr>
          <a:xfrm>
            <a:off x="1993392" y="320040"/>
            <a:ext cx="8567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ARBOL DE PROBLEMAS RECOLECCIÓN, TRANSPORTE Y TRANSFERENCIA DE RESIDUOS SÓLIDOS</a:t>
            </a:r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4" name="Conector recto 73"/>
          <p:cNvCxnSpPr/>
          <p:nvPr/>
        </p:nvCxnSpPr>
        <p:spPr>
          <a:xfrm>
            <a:off x="2771394" y="3141790"/>
            <a:ext cx="7327950" cy="329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Conector recto 78"/>
          <p:cNvCxnSpPr/>
          <p:nvPr/>
        </p:nvCxnSpPr>
        <p:spPr>
          <a:xfrm>
            <a:off x="1569720" y="6226493"/>
            <a:ext cx="146653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Conector recto 82"/>
          <p:cNvCxnSpPr/>
          <p:nvPr/>
        </p:nvCxnSpPr>
        <p:spPr>
          <a:xfrm flipV="1">
            <a:off x="5651754" y="2382203"/>
            <a:ext cx="0" cy="123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/>
          <p:cNvCxnSpPr/>
          <p:nvPr/>
        </p:nvCxnSpPr>
        <p:spPr>
          <a:xfrm>
            <a:off x="2483104" y="2367598"/>
            <a:ext cx="6591300" cy="546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de flecha 84"/>
          <p:cNvCxnSpPr/>
          <p:nvPr/>
        </p:nvCxnSpPr>
        <p:spPr>
          <a:xfrm flipV="1">
            <a:off x="5651754" y="2177733"/>
            <a:ext cx="0" cy="202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/>
          <p:cNvCxnSpPr/>
          <p:nvPr/>
        </p:nvCxnSpPr>
        <p:spPr>
          <a:xfrm flipV="1">
            <a:off x="2922524" y="1650048"/>
            <a:ext cx="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/>
          <p:cNvCxnSpPr/>
          <p:nvPr/>
        </p:nvCxnSpPr>
        <p:spPr>
          <a:xfrm>
            <a:off x="2203704" y="1650048"/>
            <a:ext cx="1511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cto 87"/>
          <p:cNvCxnSpPr/>
          <p:nvPr/>
        </p:nvCxnSpPr>
        <p:spPr>
          <a:xfrm>
            <a:off x="5613654" y="1650048"/>
            <a:ext cx="1466850" cy="82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cto 88"/>
          <p:cNvCxnSpPr/>
          <p:nvPr/>
        </p:nvCxnSpPr>
        <p:spPr>
          <a:xfrm flipV="1">
            <a:off x="6242304" y="1658303"/>
            <a:ext cx="0" cy="1162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cto de flecha 89"/>
          <p:cNvCxnSpPr/>
          <p:nvPr/>
        </p:nvCxnSpPr>
        <p:spPr>
          <a:xfrm flipV="1">
            <a:off x="5620004" y="1527493"/>
            <a:ext cx="0" cy="1289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cto de flecha 90"/>
          <p:cNvCxnSpPr/>
          <p:nvPr/>
        </p:nvCxnSpPr>
        <p:spPr>
          <a:xfrm flipV="1">
            <a:off x="7080504" y="1484948"/>
            <a:ext cx="0" cy="171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cto de flecha 91"/>
          <p:cNvCxnSpPr/>
          <p:nvPr/>
        </p:nvCxnSpPr>
        <p:spPr>
          <a:xfrm flipH="1" flipV="1">
            <a:off x="9068054" y="1545908"/>
            <a:ext cx="6350" cy="167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ector recto 122"/>
          <p:cNvCxnSpPr/>
          <p:nvPr/>
        </p:nvCxnSpPr>
        <p:spPr>
          <a:xfrm flipV="1">
            <a:off x="5778754" y="3022727"/>
            <a:ext cx="0" cy="119063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5" name="Conector recto de flecha 124"/>
          <p:cNvCxnSpPr/>
          <p:nvPr/>
        </p:nvCxnSpPr>
        <p:spPr>
          <a:xfrm flipV="1">
            <a:off x="2771394" y="3141790"/>
            <a:ext cx="0" cy="2742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7" name="Conector recto de flecha 126"/>
          <p:cNvCxnSpPr/>
          <p:nvPr/>
        </p:nvCxnSpPr>
        <p:spPr>
          <a:xfrm flipV="1">
            <a:off x="5778754" y="3141790"/>
            <a:ext cx="0" cy="2742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9" name="Conector recto de flecha 128"/>
          <p:cNvCxnSpPr>
            <a:stCxn id="72" idx="0"/>
          </p:cNvCxnSpPr>
          <p:nvPr/>
        </p:nvCxnSpPr>
        <p:spPr>
          <a:xfrm flipH="1" flipV="1">
            <a:off x="10092876" y="3115120"/>
            <a:ext cx="6468" cy="2445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2" name="Conector recto 131"/>
          <p:cNvCxnSpPr>
            <a:cxnSpLocks/>
          </p:cNvCxnSpPr>
          <p:nvPr/>
        </p:nvCxnSpPr>
        <p:spPr>
          <a:xfrm flipH="1">
            <a:off x="938642" y="4539656"/>
            <a:ext cx="19358" cy="1593104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2" name="Conector recto 141"/>
          <p:cNvCxnSpPr/>
          <p:nvPr/>
        </p:nvCxnSpPr>
        <p:spPr>
          <a:xfrm>
            <a:off x="3674521" y="4830861"/>
            <a:ext cx="15207" cy="102263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5" name="Conector recto de flecha 144"/>
          <p:cNvCxnSpPr>
            <a:cxnSpLocks/>
            <a:stCxn id="59" idx="1"/>
          </p:cNvCxnSpPr>
          <p:nvPr/>
        </p:nvCxnSpPr>
        <p:spPr>
          <a:xfrm flipH="1">
            <a:off x="935089" y="4525233"/>
            <a:ext cx="3779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7" name="Conector recto de flecha 146"/>
          <p:cNvCxnSpPr>
            <a:stCxn id="60" idx="1"/>
          </p:cNvCxnSpPr>
          <p:nvPr/>
        </p:nvCxnSpPr>
        <p:spPr>
          <a:xfrm flipH="1">
            <a:off x="953344" y="5354763"/>
            <a:ext cx="3451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0" name="Conector recto 149"/>
          <p:cNvCxnSpPr/>
          <p:nvPr/>
        </p:nvCxnSpPr>
        <p:spPr>
          <a:xfrm flipH="1">
            <a:off x="786384" y="5565517"/>
            <a:ext cx="152257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2" name="Conector recto 151"/>
          <p:cNvCxnSpPr/>
          <p:nvPr/>
        </p:nvCxnSpPr>
        <p:spPr>
          <a:xfrm flipV="1">
            <a:off x="777240" y="3769073"/>
            <a:ext cx="9144" cy="1796444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4" name="Conector recto de flecha 153"/>
          <p:cNvCxnSpPr>
            <a:endCxn id="65" idx="1"/>
          </p:cNvCxnSpPr>
          <p:nvPr/>
        </p:nvCxnSpPr>
        <p:spPr>
          <a:xfrm>
            <a:off x="773898" y="3769073"/>
            <a:ext cx="43188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8" name="Conector recto de flecha 157"/>
          <p:cNvCxnSpPr>
            <a:stCxn id="61" idx="1"/>
          </p:cNvCxnSpPr>
          <p:nvPr/>
        </p:nvCxnSpPr>
        <p:spPr>
          <a:xfrm flipH="1">
            <a:off x="3653678" y="4830861"/>
            <a:ext cx="18475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1" name="Conector recto de flecha 160"/>
          <p:cNvCxnSpPr>
            <a:stCxn id="62" idx="1"/>
          </p:cNvCxnSpPr>
          <p:nvPr/>
        </p:nvCxnSpPr>
        <p:spPr>
          <a:xfrm flipH="1">
            <a:off x="3692939" y="5832245"/>
            <a:ext cx="197250" cy="21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3" name="Conector recto 162"/>
          <p:cNvCxnSpPr/>
          <p:nvPr/>
        </p:nvCxnSpPr>
        <p:spPr>
          <a:xfrm flipH="1">
            <a:off x="3538051" y="5331553"/>
            <a:ext cx="151677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5" name="Conector recto 164"/>
          <p:cNvCxnSpPr/>
          <p:nvPr/>
        </p:nvCxnSpPr>
        <p:spPr>
          <a:xfrm flipH="1" flipV="1">
            <a:off x="3522264" y="3823049"/>
            <a:ext cx="5038" cy="1508505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1" name="Conector recto de flecha 170"/>
          <p:cNvCxnSpPr>
            <a:endCxn id="66" idx="1"/>
          </p:cNvCxnSpPr>
          <p:nvPr/>
        </p:nvCxnSpPr>
        <p:spPr>
          <a:xfrm flipV="1">
            <a:off x="3527302" y="3812636"/>
            <a:ext cx="311131" cy="10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0" name="Conector recto de flecha 179"/>
          <p:cNvCxnSpPr>
            <a:stCxn id="63" idx="0"/>
            <a:endCxn id="67" idx="2"/>
          </p:cNvCxnSpPr>
          <p:nvPr/>
        </p:nvCxnSpPr>
        <p:spPr>
          <a:xfrm flipV="1">
            <a:off x="7429406" y="4218242"/>
            <a:ext cx="1" cy="276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4" name="Conector recto 183"/>
          <p:cNvCxnSpPr/>
          <p:nvPr/>
        </p:nvCxnSpPr>
        <p:spPr>
          <a:xfrm>
            <a:off x="8723376" y="4765132"/>
            <a:ext cx="9144" cy="1498697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6" name="Conector recto de flecha 185"/>
          <p:cNvCxnSpPr>
            <a:stCxn id="64" idx="1"/>
          </p:cNvCxnSpPr>
          <p:nvPr/>
        </p:nvCxnSpPr>
        <p:spPr>
          <a:xfrm flipH="1">
            <a:off x="8712154" y="4755496"/>
            <a:ext cx="3363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8" name="Conector recto de flecha 187"/>
          <p:cNvCxnSpPr>
            <a:stCxn id="68" idx="1"/>
          </p:cNvCxnSpPr>
          <p:nvPr/>
        </p:nvCxnSpPr>
        <p:spPr>
          <a:xfrm flipH="1" flipV="1">
            <a:off x="8723376" y="5510035"/>
            <a:ext cx="33309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0" name="Conector recto de flecha 189"/>
          <p:cNvCxnSpPr>
            <a:stCxn id="69" idx="1"/>
          </p:cNvCxnSpPr>
          <p:nvPr/>
        </p:nvCxnSpPr>
        <p:spPr>
          <a:xfrm flipH="1">
            <a:off x="8732520" y="6263829"/>
            <a:ext cx="328963" cy="96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2" name="Conector recto 191"/>
          <p:cNvCxnSpPr/>
          <p:nvPr/>
        </p:nvCxnSpPr>
        <p:spPr>
          <a:xfrm flipH="1">
            <a:off x="8595360" y="5510035"/>
            <a:ext cx="137160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4" name="Conector recto 193"/>
          <p:cNvCxnSpPr/>
          <p:nvPr/>
        </p:nvCxnSpPr>
        <p:spPr>
          <a:xfrm flipV="1">
            <a:off x="8586216" y="3769073"/>
            <a:ext cx="26488" cy="1740963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6" name="Conector recto de flecha 195"/>
          <p:cNvCxnSpPr>
            <a:endCxn id="72" idx="1"/>
          </p:cNvCxnSpPr>
          <p:nvPr/>
        </p:nvCxnSpPr>
        <p:spPr>
          <a:xfrm>
            <a:off x="8595360" y="3769073"/>
            <a:ext cx="589584" cy="67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9" name="Conector recto de flecha 198"/>
          <p:cNvCxnSpPr/>
          <p:nvPr/>
        </p:nvCxnSpPr>
        <p:spPr>
          <a:xfrm flipV="1">
            <a:off x="2483104" y="2239772"/>
            <a:ext cx="0" cy="1405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ector recto de flecha 200"/>
          <p:cNvCxnSpPr/>
          <p:nvPr/>
        </p:nvCxnSpPr>
        <p:spPr>
          <a:xfrm flipV="1">
            <a:off x="9074404" y="2317877"/>
            <a:ext cx="0" cy="1259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ector recto de flecha 202"/>
          <p:cNvCxnSpPr/>
          <p:nvPr/>
        </p:nvCxnSpPr>
        <p:spPr>
          <a:xfrm flipV="1">
            <a:off x="3715004" y="1494981"/>
            <a:ext cx="9875" cy="1550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ector recto de flecha 204"/>
          <p:cNvCxnSpPr/>
          <p:nvPr/>
        </p:nvCxnSpPr>
        <p:spPr>
          <a:xfrm flipV="1">
            <a:off x="2195592" y="1471148"/>
            <a:ext cx="8111" cy="174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ector recto de flecha 206"/>
          <p:cNvCxnSpPr>
            <a:stCxn id="67" idx="0"/>
          </p:cNvCxnSpPr>
          <p:nvPr/>
        </p:nvCxnSpPr>
        <p:spPr>
          <a:xfrm flipH="1" flipV="1">
            <a:off x="7429406" y="3141790"/>
            <a:ext cx="1" cy="286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5" name="Rectángulo 74">
            <a:extLst>
              <a:ext uri="{FF2B5EF4-FFF2-40B4-BE49-F238E27FC236}">
                <a16:creationId xmlns:a16="http://schemas.microsoft.com/office/drawing/2014/main" id="{47ADA133-82E5-324F-8257-73E6A0E13875}"/>
              </a:ext>
            </a:extLst>
          </p:cNvPr>
          <p:cNvSpPr/>
          <p:nvPr/>
        </p:nvSpPr>
        <p:spPr>
          <a:xfrm>
            <a:off x="1298512" y="5871054"/>
            <a:ext cx="2082715" cy="7405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CO" sz="105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es-CO" sz="105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Baja cobertura de las rutas de recolección de residuos aprovechables y orgánicos (rutas selectivas)</a:t>
            </a:r>
            <a:endParaRPr lang="es-CO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76" name="Conector recto de flecha 75">
            <a:extLst>
              <a:ext uri="{FF2B5EF4-FFF2-40B4-BE49-F238E27FC236}">
                <a16:creationId xmlns:a16="http://schemas.microsoft.com/office/drawing/2014/main" id="{980E5A18-6FDD-5848-B4DB-0EB633A9024D}"/>
              </a:ext>
            </a:extLst>
          </p:cNvPr>
          <p:cNvCxnSpPr/>
          <p:nvPr/>
        </p:nvCxnSpPr>
        <p:spPr>
          <a:xfrm flipH="1">
            <a:off x="946211" y="6140271"/>
            <a:ext cx="3451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7" name="Rectángulo 76">
            <a:extLst>
              <a:ext uri="{FF2B5EF4-FFF2-40B4-BE49-F238E27FC236}">
                <a16:creationId xmlns:a16="http://schemas.microsoft.com/office/drawing/2014/main" id="{398AB9A9-66E1-4AB0-BCFD-D62DF265A98E}"/>
              </a:ext>
            </a:extLst>
          </p:cNvPr>
          <p:cNvSpPr/>
          <p:nvPr/>
        </p:nvSpPr>
        <p:spPr>
          <a:xfrm>
            <a:off x="1283764" y="1737862"/>
            <a:ext cx="2299335" cy="5156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Pérdida de material aprovechable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78" name="Conector angular 34">
            <a:extLst>
              <a:ext uri="{FF2B5EF4-FFF2-40B4-BE49-F238E27FC236}">
                <a16:creationId xmlns:a16="http://schemas.microsoft.com/office/drawing/2014/main" id="{9F6529EA-1E6D-4955-BD40-A9E3530417CE}"/>
              </a:ext>
            </a:extLst>
          </p:cNvPr>
          <p:cNvCxnSpPr>
            <a:cxnSpLocks/>
            <a:endCxn id="51" idx="2"/>
          </p:cNvCxnSpPr>
          <p:nvPr/>
        </p:nvCxnSpPr>
        <p:spPr>
          <a:xfrm rot="10800000">
            <a:off x="615169" y="1206200"/>
            <a:ext cx="1588535" cy="43956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2046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410" y="-50058"/>
            <a:ext cx="10515600" cy="585851"/>
          </a:xfrm>
        </p:spPr>
        <p:txBody>
          <a:bodyPr>
            <a:normAutofit/>
          </a:bodyPr>
          <a:lstStyle/>
          <a:p>
            <a:pPr algn="ctr"/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ARBOL DE OBJETIVOS RECOLECCIÓN, TRANSPORTE Y TRANSFERENCIA DE RESIDUOS SÓLIDOS</a:t>
            </a: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O" sz="1200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41D516DC-3350-2240-83F7-8EEC6B165E24}"/>
              </a:ext>
            </a:extLst>
          </p:cNvPr>
          <p:cNvSpPr/>
          <p:nvPr/>
        </p:nvSpPr>
        <p:spPr>
          <a:xfrm>
            <a:off x="749410" y="2589675"/>
            <a:ext cx="9461690" cy="3913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Disminuir la presencia de residuos sólidos en áreas públicas de la ciudad, fuera de frecuencias y horarios, fomentando la cultura ciudadana y la separación efectiva en la fuente.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AAE4262-F431-454E-A1D7-D292C1B847BB}"/>
              </a:ext>
            </a:extLst>
          </p:cNvPr>
          <p:cNvSpPr/>
          <p:nvPr/>
        </p:nvSpPr>
        <p:spPr>
          <a:xfrm>
            <a:off x="1080498" y="3372905"/>
            <a:ext cx="2527928" cy="10731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Determinar la ubicación y cobertura de contenedores para la presentación de residuos sólidos en zona urbana y su uso adecuado, según las dinamicas y necesidades particulares de cada territorio.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FFDB4393-AA71-1B47-AF49-E6D3F8022A76}"/>
              </a:ext>
            </a:extLst>
          </p:cNvPr>
          <p:cNvSpPr/>
          <p:nvPr/>
        </p:nvSpPr>
        <p:spPr>
          <a:xfrm>
            <a:off x="4178090" y="3467569"/>
            <a:ext cx="2189517" cy="7244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Disminuir  los puntos críticos en la ciudad, evitando el arrojo de residuos mezclados fuera de las frecuencias y horarios establecidos.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38835A6B-5C3C-0E41-A5DB-38758E72FB67}"/>
              </a:ext>
            </a:extLst>
          </p:cNvPr>
          <p:cNvSpPr/>
          <p:nvPr/>
        </p:nvSpPr>
        <p:spPr>
          <a:xfrm>
            <a:off x="6691356" y="3498034"/>
            <a:ext cx="2189517" cy="7244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Implementar un modelo de cultura ciudadana y la separación en la fuente.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2782839B-BA34-6F40-9C8A-9E2BB631FCCA}"/>
              </a:ext>
            </a:extLst>
          </p:cNvPr>
          <p:cNvSpPr/>
          <p:nvPr/>
        </p:nvSpPr>
        <p:spPr>
          <a:xfrm>
            <a:off x="2244001" y="1568988"/>
            <a:ext cx="2570302" cy="6661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Maximizar el aprovechamiento de residuos, presentados en los contenedores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7D6202B7-761A-8446-A2AB-8C95EB70906B}"/>
              </a:ext>
            </a:extLst>
          </p:cNvPr>
          <p:cNvSpPr/>
          <p:nvPr/>
        </p:nvSpPr>
        <p:spPr>
          <a:xfrm>
            <a:off x="1701623" y="515859"/>
            <a:ext cx="1752806" cy="7127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Apropiación de los contenedores por parte de los usuarios del servicio público de aseo.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4B51DE4E-5768-544D-969C-3AFDB27D5BAF}"/>
              </a:ext>
            </a:extLst>
          </p:cNvPr>
          <p:cNvSpPr/>
          <p:nvPr/>
        </p:nvSpPr>
        <p:spPr>
          <a:xfrm>
            <a:off x="3608426" y="500257"/>
            <a:ext cx="1720213" cy="751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Mejoramiento de la calidad del servicio público de aseo, en la zona cercana al contenedor, percibido por la ciudadanía.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3F634F5B-ED51-AB44-8A02-AA8D437F2146}"/>
              </a:ext>
            </a:extLst>
          </p:cNvPr>
          <p:cNvSpPr/>
          <p:nvPr/>
        </p:nvSpPr>
        <p:spPr>
          <a:xfrm>
            <a:off x="5962786" y="1665727"/>
            <a:ext cx="2570302" cy="6661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Diminución  de la contaminación ambiental por la generación de puntos críticos de residuos sólidos. 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EF004C95-2520-F442-A061-419295F27C74}"/>
              </a:ext>
            </a:extLst>
          </p:cNvPr>
          <p:cNvSpPr/>
          <p:nvPr/>
        </p:nvSpPr>
        <p:spPr>
          <a:xfrm>
            <a:off x="5422650" y="915511"/>
            <a:ext cx="1825287" cy="5329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Mejoramiento de las áreas públicas de la ciudad, cumpliendo con el concepto de área limpia.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AFE8630-22B9-AD43-A16A-C0B878E5677C}"/>
              </a:ext>
            </a:extLst>
          </p:cNvPr>
          <p:cNvSpPr/>
          <p:nvPr/>
        </p:nvSpPr>
        <p:spPr>
          <a:xfrm>
            <a:off x="7651111" y="751909"/>
            <a:ext cx="1825287" cy="5329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Disminución en la afectación de los sistemas de alcantarillado.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1C0E1641-7C14-4746-A787-CD6DB242E344}"/>
              </a:ext>
            </a:extLst>
          </p:cNvPr>
          <p:cNvSpPr/>
          <p:nvPr/>
        </p:nvSpPr>
        <p:spPr>
          <a:xfrm>
            <a:off x="9549956" y="1696979"/>
            <a:ext cx="2451842" cy="6661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Recolección y transporte unicamente de residuos sólidos no aprovechables para ser transportados al sitio de disposición final.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B31DED39-5247-1B46-A493-73A45DAF4613}"/>
              </a:ext>
            </a:extLst>
          </p:cNvPr>
          <p:cNvSpPr/>
          <p:nvPr/>
        </p:nvSpPr>
        <p:spPr>
          <a:xfrm>
            <a:off x="9863233" y="834075"/>
            <a:ext cx="1825287" cy="5329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Disposición unicamente de residuos no aprovechables en el sitio de disposición final.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809BBCE5-2C53-D645-AF77-B8D2F7D27D62}"/>
              </a:ext>
            </a:extLst>
          </p:cNvPr>
          <p:cNvSpPr/>
          <p:nvPr/>
        </p:nvSpPr>
        <p:spPr>
          <a:xfrm>
            <a:off x="9528371" y="3547259"/>
            <a:ext cx="2258307" cy="7244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Actualizar las heramientas normativas para implementar infraestructura que permita la modernización y optimización de la actividad de recolección, transporte y transferencia de residuos sólidos ordinarios.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6AAE4262-F431-454E-A1D7-D292C1B847BB}"/>
              </a:ext>
            </a:extLst>
          </p:cNvPr>
          <p:cNvSpPr/>
          <p:nvPr/>
        </p:nvSpPr>
        <p:spPr>
          <a:xfrm>
            <a:off x="248159" y="4732285"/>
            <a:ext cx="1286315" cy="10731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O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O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O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Ajustar la instalación de contenedores de manera que responda  a las dinámicas territoriales, sociales y económicas y a la infraestructura urbana </a:t>
            </a:r>
          </a:p>
          <a:p>
            <a:pPr algn="ctr"/>
            <a:endParaRPr lang="es-CO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O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O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O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6AAE4262-F431-454E-A1D7-D292C1B847BB}"/>
              </a:ext>
            </a:extLst>
          </p:cNvPr>
          <p:cNvSpPr/>
          <p:nvPr/>
        </p:nvSpPr>
        <p:spPr>
          <a:xfrm>
            <a:off x="2676380" y="4776345"/>
            <a:ext cx="914445" cy="10731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Alta cobertura de las rutas selectivas de residuos aprovechables </a:t>
            </a:r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y orgánicos (rutas selectivas)</a:t>
            </a:r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6AAE4262-F431-454E-A1D7-D292C1B847BB}"/>
              </a:ext>
            </a:extLst>
          </p:cNvPr>
          <p:cNvSpPr/>
          <p:nvPr/>
        </p:nvSpPr>
        <p:spPr>
          <a:xfrm>
            <a:off x="3884617" y="4776345"/>
            <a:ext cx="1160412" cy="9621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Formular propuesta de regulación por parte del gobierno nacional de este tipo de residuos y aumento en la cultura ciudadana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6AAE4262-F431-454E-A1D7-D292C1B847BB}"/>
              </a:ext>
            </a:extLst>
          </p:cNvPr>
          <p:cNvSpPr/>
          <p:nvPr/>
        </p:nvSpPr>
        <p:spPr>
          <a:xfrm>
            <a:off x="5187450" y="4776345"/>
            <a:ext cx="1461622" cy="9621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Aumentar los controles por parte de las autoridades competentes a los ciudadanos que arrojan residuos por fuera de los horarios y frecuencias establecidos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6AAE4262-F431-454E-A1D7-D292C1B847BB}"/>
              </a:ext>
            </a:extLst>
          </p:cNvPr>
          <p:cNvSpPr/>
          <p:nvPr/>
        </p:nvSpPr>
        <p:spPr>
          <a:xfrm>
            <a:off x="6918437" y="4732285"/>
            <a:ext cx="1330431" cy="11541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Implementar  indicadores  de evaluación de la eficiencia de las campañas de gestión social aplicadas por parte de los concesionarios del servicio público de aseo</a:t>
            </a:r>
            <a:endParaRPr lang="es-CO" sz="800" dirty="0">
              <a:solidFill>
                <a:schemeClr val="tx1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6AAE4262-F431-454E-A1D7-D292C1B847BB}"/>
              </a:ext>
            </a:extLst>
          </p:cNvPr>
          <p:cNvSpPr/>
          <p:nvPr/>
        </p:nvSpPr>
        <p:spPr>
          <a:xfrm>
            <a:off x="8391378" y="4776345"/>
            <a:ext cx="1136993" cy="10908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Actualizar la norma asociada a las infraestructuras  afectas al servicio público de aseo y gestión de residuos sólidos</a:t>
            </a:r>
          </a:p>
          <a:p>
            <a:pPr algn="ctr"/>
            <a:endParaRPr lang="es-CO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6AAE4262-F431-454E-A1D7-D292C1B847BB}"/>
              </a:ext>
            </a:extLst>
          </p:cNvPr>
          <p:cNvSpPr/>
          <p:nvPr/>
        </p:nvSpPr>
        <p:spPr>
          <a:xfrm>
            <a:off x="9726701" y="4725177"/>
            <a:ext cx="1176831" cy="12908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Modernizar la infreaestructura asociada a la prestación del servicio público de aseo y gestión integral de residuos sólidos.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6AAE4262-F431-454E-A1D7-D292C1B847BB}"/>
              </a:ext>
            </a:extLst>
          </p:cNvPr>
          <p:cNvSpPr/>
          <p:nvPr/>
        </p:nvSpPr>
        <p:spPr>
          <a:xfrm>
            <a:off x="11045952" y="4906932"/>
            <a:ext cx="1047833" cy="9602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Mejorar la estandarización en los métodos y tecnologías para la recolección y transporte de residuos ordinarios.</a:t>
            </a:r>
          </a:p>
        </p:txBody>
      </p:sp>
      <p:cxnSp>
        <p:nvCxnSpPr>
          <p:cNvPr id="26" name="Conector angular 25"/>
          <p:cNvCxnSpPr>
            <a:stCxn id="3" idx="0"/>
            <a:endCxn id="7" idx="2"/>
          </p:cNvCxnSpPr>
          <p:nvPr/>
        </p:nvCxnSpPr>
        <p:spPr>
          <a:xfrm rot="16200000" flipV="1">
            <a:off x="4327439" y="1436858"/>
            <a:ext cx="354531" cy="195110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angular 27"/>
          <p:cNvCxnSpPr>
            <a:stCxn id="3" idx="0"/>
            <a:endCxn id="10" idx="2"/>
          </p:cNvCxnSpPr>
          <p:nvPr/>
        </p:nvCxnSpPr>
        <p:spPr>
          <a:xfrm rot="5400000" flipH="1" flipV="1">
            <a:off x="6235200" y="1576938"/>
            <a:ext cx="257792" cy="176768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angular 29"/>
          <p:cNvCxnSpPr>
            <a:stCxn id="3" idx="0"/>
            <a:endCxn id="13" idx="2"/>
          </p:cNvCxnSpPr>
          <p:nvPr/>
        </p:nvCxnSpPr>
        <p:spPr>
          <a:xfrm rot="5400000" flipH="1" flipV="1">
            <a:off x="8014796" y="-171406"/>
            <a:ext cx="226540" cy="529562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angular 34"/>
          <p:cNvCxnSpPr>
            <a:stCxn id="7" idx="0"/>
            <a:endCxn id="8" idx="2"/>
          </p:cNvCxnSpPr>
          <p:nvPr/>
        </p:nvCxnSpPr>
        <p:spPr>
          <a:xfrm rot="16200000" flipV="1">
            <a:off x="2883395" y="923231"/>
            <a:ext cx="340388" cy="95112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angular 36"/>
          <p:cNvCxnSpPr>
            <a:stCxn id="7" idx="0"/>
            <a:endCxn id="9" idx="2"/>
          </p:cNvCxnSpPr>
          <p:nvPr/>
        </p:nvCxnSpPr>
        <p:spPr>
          <a:xfrm rot="5400000" flipH="1" flipV="1">
            <a:off x="3840131" y="940587"/>
            <a:ext cx="317422" cy="93938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angular 39"/>
          <p:cNvCxnSpPr>
            <a:stCxn id="10" idx="0"/>
            <a:endCxn id="11" idx="2"/>
          </p:cNvCxnSpPr>
          <p:nvPr/>
        </p:nvCxnSpPr>
        <p:spPr>
          <a:xfrm rot="16200000" flipV="1">
            <a:off x="6682970" y="1100759"/>
            <a:ext cx="217292" cy="91264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angular 41"/>
          <p:cNvCxnSpPr>
            <a:stCxn id="10" idx="0"/>
            <a:endCxn id="12" idx="2"/>
          </p:cNvCxnSpPr>
          <p:nvPr/>
        </p:nvCxnSpPr>
        <p:spPr>
          <a:xfrm rot="5400000" flipH="1" flipV="1">
            <a:off x="7715399" y="817371"/>
            <a:ext cx="380894" cy="131581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de flecha 43"/>
          <p:cNvCxnSpPr>
            <a:stCxn id="13" idx="0"/>
            <a:endCxn id="14" idx="2"/>
          </p:cNvCxnSpPr>
          <p:nvPr/>
        </p:nvCxnSpPr>
        <p:spPr>
          <a:xfrm flipV="1">
            <a:off x="10775877" y="1366999"/>
            <a:ext cx="0" cy="329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angular 54"/>
          <p:cNvCxnSpPr>
            <a:cxnSpLocks/>
            <a:stCxn id="17" idx="0"/>
            <a:endCxn id="4" idx="2"/>
          </p:cNvCxnSpPr>
          <p:nvPr/>
        </p:nvCxnSpPr>
        <p:spPr>
          <a:xfrm rot="5400000" flipH="1" flipV="1">
            <a:off x="1474774" y="3862598"/>
            <a:ext cx="286231" cy="1453145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angular 57"/>
          <p:cNvCxnSpPr>
            <a:cxnSpLocks/>
            <a:stCxn id="18" idx="0"/>
            <a:endCxn id="4" idx="2"/>
          </p:cNvCxnSpPr>
          <p:nvPr/>
        </p:nvCxnSpPr>
        <p:spPr>
          <a:xfrm rot="16200000" flipV="1">
            <a:off x="2573888" y="4216629"/>
            <a:ext cx="330291" cy="789141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angular 59"/>
          <p:cNvCxnSpPr>
            <a:stCxn id="19" idx="0"/>
            <a:endCxn id="5" idx="2"/>
          </p:cNvCxnSpPr>
          <p:nvPr/>
        </p:nvCxnSpPr>
        <p:spPr>
          <a:xfrm rot="5400000" flipH="1" flipV="1">
            <a:off x="4576670" y="4080166"/>
            <a:ext cx="584333" cy="808026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angular 61"/>
          <p:cNvCxnSpPr>
            <a:cxnSpLocks/>
            <a:stCxn id="20" idx="0"/>
            <a:endCxn id="5" idx="2"/>
          </p:cNvCxnSpPr>
          <p:nvPr/>
        </p:nvCxnSpPr>
        <p:spPr>
          <a:xfrm rot="16200000" flipV="1">
            <a:off x="5303389" y="4161473"/>
            <a:ext cx="584333" cy="645412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cto de flecha 66"/>
          <p:cNvCxnSpPr>
            <a:stCxn id="21" idx="0"/>
          </p:cNvCxnSpPr>
          <p:nvPr/>
        </p:nvCxnSpPr>
        <p:spPr>
          <a:xfrm flipH="1" flipV="1">
            <a:off x="7583652" y="4222477"/>
            <a:ext cx="1" cy="509808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angular 68"/>
          <p:cNvCxnSpPr>
            <a:stCxn id="22" idx="0"/>
            <a:endCxn id="16" idx="2"/>
          </p:cNvCxnSpPr>
          <p:nvPr/>
        </p:nvCxnSpPr>
        <p:spPr>
          <a:xfrm rot="5400000" flipH="1" flipV="1">
            <a:off x="9556379" y="3675199"/>
            <a:ext cx="504643" cy="1697650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angular 70"/>
          <p:cNvCxnSpPr>
            <a:stCxn id="23" idx="0"/>
            <a:endCxn id="16" idx="2"/>
          </p:cNvCxnSpPr>
          <p:nvPr/>
        </p:nvCxnSpPr>
        <p:spPr>
          <a:xfrm rot="5400000" flipH="1" flipV="1">
            <a:off x="10259584" y="4327236"/>
            <a:ext cx="453475" cy="342408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angular 72"/>
          <p:cNvCxnSpPr>
            <a:stCxn id="24" idx="0"/>
            <a:endCxn id="16" idx="2"/>
          </p:cNvCxnSpPr>
          <p:nvPr/>
        </p:nvCxnSpPr>
        <p:spPr>
          <a:xfrm rot="16200000" flipV="1">
            <a:off x="10796082" y="4133145"/>
            <a:ext cx="635230" cy="912344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CuadroTexto 73">
            <a:extLst>
              <a:ext uri="{FF2B5EF4-FFF2-40B4-BE49-F238E27FC236}">
                <a16:creationId xmlns:a16="http://schemas.microsoft.com/office/drawing/2014/main" id="{51F1C8F7-1A5E-429C-8F9D-353D23CFBE34}"/>
              </a:ext>
            </a:extLst>
          </p:cNvPr>
          <p:cNvSpPr txBox="1"/>
          <p:nvPr/>
        </p:nvSpPr>
        <p:spPr>
          <a:xfrm rot="16200000">
            <a:off x="28239" y="4359243"/>
            <a:ext cx="664069" cy="2242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857" dirty="0">
                <a:cs typeface="Arial" panose="020B0604020202020204" pitchFamily="34" charset="0"/>
              </a:rPr>
              <a:t>MEDIOS</a:t>
            </a:r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FCAE130A-E7D7-4F1C-8A79-CE343FB6FC0E}"/>
              </a:ext>
            </a:extLst>
          </p:cNvPr>
          <p:cNvSpPr txBox="1"/>
          <p:nvPr/>
        </p:nvSpPr>
        <p:spPr>
          <a:xfrm rot="16200000">
            <a:off x="-28419" y="1951154"/>
            <a:ext cx="664069" cy="2242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857" dirty="0">
                <a:cs typeface="Arial" panose="020B0604020202020204" pitchFamily="34" charset="0"/>
              </a:rPr>
              <a:t>FINES</a:t>
            </a:r>
          </a:p>
        </p:txBody>
      </p:sp>
      <p:cxnSp>
        <p:nvCxnSpPr>
          <p:cNvPr id="77" name="Conector angular 76"/>
          <p:cNvCxnSpPr>
            <a:stCxn id="4" idx="0"/>
            <a:endCxn id="3" idx="2"/>
          </p:cNvCxnSpPr>
          <p:nvPr/>
        </p:nvCxnSpPr>
        <p:spPr>
          <a:xfrm rot="5400000" flipH="1" flipV="1">
            <a:off x="3716426" y="1609077"/>
            <a:ext cx="391864" cy="3135793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angular 78"/>
          <p:cNvCxnSpPr>
            <a:stCxn id="5" idx="0"/>
            <a:endCxn id="3" idx="2"/>
          </p:cNvCxnSpPr>
          <p:nvPr/>
        </p:nvCxnSpPr>
        <p:spPr>
          <a:xfrm rot="5400000" flipH="1" flipV="1">
            <a:off x="5133288" y="3120602"/>
            <a:ext cx="486528" cy="207406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angular 82"/>
          <p:cNvCxnSpPr>
            <a:stCxn id="6" idx="0"/>
            <a:endCxn id="3" idx="2"/>
          </p:cNvCxnSpPr>
          <p:nvPr/>
        </p:nvCxnSpPr>
        <p:spPr>
          <a:xfrm rot="16200000" flipV="1">
            <a:off x="6374689" y="2086608"/>
            <a:ext cx="516993" cy="2305860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angular 84"/>
          <p:cNvCxnSpPr>
            <a:stCxn id="16" idx="0"/>
            <a:endCxn id="3" idx="2"/>
          </p:cNvCxnSpPr>
          <p:nvPr/>
        </p:nvCxnSpPr>
        <p:spPr>
          <a:xfrm rot="16200000" flipV="1">
            <a:off x="7785781" y="675515"/>
            <a:ext cx="566218" cy="5177270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ángulo 45">
            <a:extLst>
              <a:ext uri="{FF2B5EF4-FFF2-40B4-BE49-F238E27FC236}">
                <a16:creationId xmlns:a16="http://schemas.microsoft.com/office/drawing/2014/main" id="{22A3F71A-B4B2-DE49-8B09-8CF4B72F06BF}"/>
              </a:ext>
            </a:extLst>
          </p:cNvPr>
          <p:cNvSpPr/>
          <p:nvPr/>
        </p:nvSpPr>
        <p:spPr>
          <a:xfrm>
            <a:off x="1648204" y="4725177"/>
            <a:ext cx="914445" cy="10802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Lograr una mejor comprensión del uso de los contenedores a través de estrategias de participación ciudadana</a:t>
            </a:r>
          </a:p>
        </p:txBody>
      </p:sp>
      <p:cxnSp>
        <p:nvCxnSpPr>
          <p:cNvPr id="29" name="Conector angular 28">
            <a:extLst>
              <a:ext uri="{FF2B5EF4-FFF2-40B4-BE49-F238E27FC236}">
                <a16:creationId xmlns:a16="http://schemas.microsoft.com/office/drawing/2014/main" id="{0EE09CF1-0BED-B548-84D5-45524F3CF5E6}"/>
              </a:ext>
            </a:extLst>
          </p:cNvPr>
          <p:cNvCxnSpPr>
            <a:cxnSpLocks/>
            <a:stCxn id="46" idx="0"/>
            <a:endCxn id="4" idx="2"/>
          </p:cNvCxnSpPr>
          <p:nvPr/>
        </p:nvCxnSpPr>
        <p:spPr>
          <a:xfrm rot="5400000" flipH="1" flipV="1">
            <a:off x="2085383" y="4466099"/>
            <a:ext cx="279123" cy="239035"/>
          </a:xfrm>
          <a:prstGeom prst="bentConnector3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ángulo 47">
            <a:extLst>
              <a:ext uri="{FF2B5EF4-FFF2-40B4-BE49-F238E27FC236}">
                <a16:creationId xmlns:a16="http://schemas.microsoft.com/office/drawing/2014/main" id="{4666AA85-C52E-304C-A5A7-CDF51AC7231C}"/>
              </a:ext>
            </a:extLst>
          </p:cNvPr>
          <p:cNvSpPr/>
          <p:nvPr/>
        </p:nvSpPr>
        <p:spPr>
          <a:xfrm>
            <a:off x="962044" y="5968643"/>
            <a:ext cx="1935056" cy="6803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Definir los criterios para la ubicación de contenedores superficales y soterrados</a:t>
            </a:r>
          </a:p>
        </p:txBody>
      </p:sp>
      <p:cxnSp>
        <p:nvCxnSpPr>
          <p:cNvPr id="31" name="Conector angular 30">
            <a:extLst>
              <a:ext uri="{FF2B5EF4-FFF2-40B4-BE49-F238E27FC236}">
                <a16:creationId xmlns:a16="http://schemas.microsoft.com/office/drawing/2014/main" id="{60FBC50C-46B1-694C-AE49-7E9A39B51305}"/>
              </a:ext>
            </a:extLst>
          </p:cNvPr>
          <p:cNvCxnSpPr>
            <a:stCxn id="48" idx="0"/>
          </p:cNvCxnSpPr>
          <p:nvPr/>
        </p:nvCxnSpPr>
        <p:spPr>
          <a:xfrm rot="5400000" flipH="1" flipV="1">
            <a:off x="1764556" y="5803627"/>
            <a:ext cx="330033" cy="127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3" name="Conector angular 32">
            <a:extLst>
              <a:ext uri="{FF2B5EF4-FFF2-40B4-BE49-F238E27FC236}">
                <a16:creationId xmlns:a16="http://schemas.microsoft.com/office/drawing/2014/main" id="{5AA1F603-6504-AD49-9C68-54C06C216945}"/>
              </a:ext>
            </a:extLst>
          </p:cNvPr>
          <p:cNvCxnSpPr>
            <a:stCxn id="48" idx="0"/>
            <a:endCxn id="18" idx="2"/>
          </p:cNvCxnSpPr>
          <p:nvPr/>
        </p:nvCxnSpPr>
        <p:spPr>
          <a:xfrm rot="5400000" flipH="1" flipV="1">
            <a:off x="2472013" y="5307054"/>
            <a:ext cx="119149" cy="120403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6" name="Conector angular 35">
            <a:extLst>
              <a:ext uri="{FF2B5EF4-FFF2-40B4-BE49-F238E27FC236}">
                <a16:creationId xmlns:a16="http://schemas.microsoft.com/office/drawing/2014/main" id="{F442D4C2-540D-1F48-96D8-9D7732C2C937}"/>
              </a:ext>
            </a:extLst>
          </p:cNvPr>
          <p:cNvCxnSpPr>
            <a:stCxn id="48" idx="0"/>
            <a:endCxn id="17" idx="2"/>
          </p:cNvCxnSpPr>
          <p:nvPr/>
        </p:nvCxnSpPr>
        <p:spPr>
          <a:xfrm rot="16200000" flipV="1">
            <a:off x="1328841" y="5367911"/>
            <a:ext cx="163209" cy="103825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7" name="Rectángulo 56">
            <a:extLst>
              <a:ext uri="{FF2B5EF4-FFF2-40B4-BE49-F238E27FC236}">
                <a16:creationId xmlns:a16="http://schemas.microsoft.com/office/drawing/2014/main" id="{21E94EA8-D404-AF4E-8E19-EB909A885C89}"/>
              </a:ext>
            </a:extLst>
          </p:cNvPr>
          <p:cNvSpPr/>
          <p:nvPr/>
        </p:nvSpPr>
        <p:spPr>
          <a:xfrm>
            <a:off x="4276532" y="5989589"/>
            <a:ext cx="1935056" cy="6803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Caracterizar los puntos criticos de la Ciudad</a:t>
            </a:r>
          </a:p>
        </p:txBody>
      </p:sp>
      <p:cxnSp>
        <p:nvCxnSpPr>
          <p:cNvPr id="45" name="Conector angular 44">
            <a:extLst>
              <a:ext uri="{FF2B5EF4-FFF2-40B4-BE49-F238E27FC236}">
                <a16:creationId xmlns:a16="http://schemas.microsoft.com/office/drawing/2014/main" id="{D0693515-F1EE-E64E-AE1B-3D7E8BE45741}"/>
              </a:ext>
            </a:extLst>
          </p:cNvPr>
          <p:cNvCxnSpPr>
            <a:stCxn id="57" idx="0"/>
            <a:endCxn id="19" idx="2"/>
          </p:cNvCxnSpPr>
          <p:nvPr/>
        </p:nvCxnSpPr>
        <p:spPr>
          <a:xfrm rot="16200000" flipV="1">
            <a:off x="4728875" y="5474403"/>
            <a:ext cx="251135" cy="77923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9" name="Conector angular 48">
            <a:extLst>
              <a:ext uri="{FF2B5EF4-FFF2-40B4-BE49-F238E27FC236}">
                <a16:creationId xmlns:a16="http://schemas.microsoft.com/office/drawing/2014/main" id="{74E5AFDC-8C9F-F047-89FD-E26BD6351D34}"/>
              </a:ext>
            </a:extLst>
          </p:cNvPr>
          <p:cNvCxnSpPr>
            <a:stCxn id="57" idx="0"/>
            <a:endCxn id="20" idx="2"/>
          </p:cNvCxnSpPr>
          <p:nvPr/>
        </p:nvCxnSpPr>
        <p:spPr>
          <a:xfrm rot="5400000" flipH="1" flipV="1">
            <a:off x="5455593" y="5526922"/>
            <a:ext cx="251135" cy="67420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5" name="Rectángulo 64">
            <a:extLst>
              <a:ext uri="{FF2B5EF4-FFF2-40B4-BE49-F238E27FC236}">
                <a16:creationId xmlns:a16="http://schemas.microsoft.com/office/drawing/2014/main" id="{1C1A694B-A17F-E74B-86DE-DE2775EEEE4C}"/>
              </a:ext>
            </a:extLst>
          </p:cNvPr>
          <p:cNvSpPr/>
          <p:nvPr/>
        </p:nvSpPr>
        <p:spPr>
          <a:xfrm>
            <a:off x="9902135" y="6129369"/>
            <a:ext cx="1935056" cy="6803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Elaborar propuesta de norma para regularización e implantación de infraestructuras, edificaciones y mobiliario para la gestión de residuos</a:t>
            </a:r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BDB80356-0930-0E49-BF78-3A43FAB81F5F}"/>
              </a:ext>
            </a:extLst>
          </p:cNvPr>
          <p:cNvSpPr/>
          <p:nvPr/>
        </p:nvSpPr>
        <p:spPr>
          <a:xfrm>
            <a:off x="6714932" y="5986541"/>
            <a:ext cx="1935056" cy="6803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Medir el porcentaje de separación en la fuente por parte de los usuarios del servicio</a:t>
            </a:r>
          </a:p>
        </p:txBody>
      </p:sp>
      <p:cxnSp>
        <p:nvCxnSpPr>
          <p:cNvPr id="51" name="Conector angular 50">
            <a:extLst>
              <a:ext uri="{FF2B5EF4-FFF2-40B4-BE49-F238E27FC236}">
                <a16:creationId xmlns:a16="http://schemas.microsoft.com/office/drawing/2014/main" id="{24B3E8F8-C945-2C45-B6E3-49FE41BCFD2D}"/>
              </a:ext>
            </a:extLst>
          </p:cNvPr>
          <p:cNvCxnSpPr>
            <a:stCxn id="66" idx="0"/>
          </p:cNvCxnSpPr>
          <p:nvPr/>
        </p:nvCxnSpPr>
        <p:spPr>
          <a:xfrm rot="5400000" flipH="1" flipV="1">
            <a:off x="7613937" y="5918018"/>
            <a:ext cx="137047" cy="127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3" name="Conector angular 52">
            <a:extLst>
              <a:ext uri="{FF2B5EF4-FFF2-40B4-BE49-F238E27FC236}">
                <a16:creationId xmlns:a16="http://schemas.microsoft.com/office/drawing/2014/main" id="{7E5F2BED-794F-0F44-AB77-3E056516D276}"/>
              </a:ext>
            </a:extLst>
          </p:cNvPr>
          <p:cNvCxnSpPr>
            <a:stCxn id="65" idx="0"/>
            <a:endCxn id="23" idx="2"/>
          </p:cNvCxnSpPr>
          <p:nvPr/>
        </p:nvCxnSpPr>
        <p:spPr>
          <a:xfrm rot="16200000" flipV="1">
            <a:off x="10535740" y="5795446"/>
            <a:ext cx="113300" cy="55454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6" name="Conector angular 55">
            <a:extLst>
              <a:ext uri="{FF2B5EF4-FFF2-40B4-BE49-F238E27FC236}">
                <a16:creationId xmlns:a16="http://schemas.microsoft.com/office/drawing/2014/main" id="{D916C622-1AE4-1641-BDDF-BB1D1D0F42B5}"/>
              </a:ext>
            </a:extLst>
          </p:cNvPr>
          <p:cNvCxnSpPr>
            <a:stCxn id="65" idx="0"/>
            <a:endCxn id="24" idx="2"/>
          </p:cNvCxnSpPr>
          <p:nvPr/>
        </p:nvCxnSpPr>
        <p:spPr>
          <a:xfrm rot="5400000" flipH="1" flipV="1">
            <a:off x="11088672" y="5648172"/>
            <a:ext cx="262189" cy="70020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3" name="Rectángulo 62">
            <a:extLst>
              <a:ext uri="{FF2B5EF4-FFF2-40B4-BE49-F238E27FC236}">
                <a16:creationId xmlns:a16="http://schemas.microsoft.com/office/drawing/2014/main" id="{93735B77-0810-456D-90D7-0012214465BD}"/>
              </a:ext>
            </a:extLst>
          </p:cNvPr>
          <p:cNvSpPr/>
          <p:nvPr/>
        </p:nvSpPr>
        <p:spPr>
          <a:xfrm>
            <a:off x="5451452" y="258493"/>
            <a:ext cx="1825287" cy="5329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Mejoramiento de las condiciones de la calidad de vida y salud pública </a:t>
            </a:r>
          </a:p>
        </p:txBody>
      </p:sp>
      <p:cxnSp>
        <p:nvCxnSpPr>
          <p:cNvPr id="64" name="Conector angular 39">
            <a:extLst>
              <a:ext uri="{FF2B5EF4-FFF2-40B4-BE49-F238E27FC236}">
                <a16:creationId xmlns:a16="http://schemas.microsoft.com/office/drawing/2014/main" id="{7359BB02-4ECB-463C-B2CA-EF4D2C0AEA0C}"/>
              </a:ext>
            </a:extLst>
          </p:cNvPr>
          <p:cNvCxnSpPr>
            <a:cxnSpLocks/>
            <a:stCxn id="11" idx="0"/>
            <a:endCxn id="63" idx="2"/>
          </p:cNvCxnSpPr>
          <p:nvPr/>
        </p:nvCxnSpPr>
        <p:spPr>
          <a:xfrm rot="5400000" flipH="1" flipV="1">
            <a:off x="6287648" y="839063"/>
            <a:ext cx="124094" cy="2880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ángulo 69">
            <a:extLst>
              <a:ext uri="{FF2B5EF4-FFF2-40B4-BE49-F238E27FC236}">
                <a16:creationId xmlns:a16="http://schemas.microsoft.com/office/drawing/2014/main" id="{BD4C3628-789C-4171-88C6-117D929B3303}"/>
              </a:ext>
            </a:extLst>
          </p:cNvPr>
          <p:cNvSpPr/>
          <p:nvPr/>
        </p:nvSpPr>
        <p:spPr>
          <a:xfrm>
            <a:off x="191499" y="568803"/>
            <a:ext cx="1353723" cy="7930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Reducción de las PQR relacionadas con la reubicación y retiro de los contenedores.</a:t>
            </a:r>
          </a:p>
        </p:txBody>
      </p:sp>
      <p:cxnSp>
        <p:nvCxnSpPr>
          <p:cNvPr id="76" name="Conector angular 34">
            <a:extLst>
              <a:ext uri="{FF2B5EF4-FFF2-40B4-BE49-F238E27FC236}">
                <a16:creationId xmlns:a16="http://schemas.microsoft.com/office/drawing/2014/main" id="{19B7E724-A831-4738-A393-FCED44D45673}"/>
              </a:ext>
            </a:extLst>
          </p:cNvPr>
          <p:cNvCxnSpPr>
            <a:cxnSpLocks/>
            <a:stCxn id="7" idx="0"/>
            <a:endCxn id="70" idx="2"/>
          </p:cNvCxnSpPr>
          <p:nvPr/>
        </p:nvCxnSpPr>
        <p:spPr>
          <a:xfrm rot="16200000" flipV="1">
            <a:off x="2095179" y="135014"/>
            <a:ext cx="207156" cy="266079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52378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83BA5EE6075647B83267605D9CEBA2" ma:contentTypeVersion="11" ma:contentTypeDescription="Create a new document." ma:contentTypeScope="" ma:versionID="d418f7b1df5e8868f036ec7343fd94b4">
  <xsd:schema xmlns:xsd="http://www.w3.org/2001/XMLSchema" xmlns:xs="http://www.w3.org/2001/XMLSchema" xmlns:p="http://schemas.microsoft.com/office/2006/metadata/properties" xmlns:ns2="00de6283-117f-4f20-ab61-3a5e75dfe264" xmlns:ns3="b28941c1-5078-4b68-9bcc-bfced5fcc882" targetNamespace="http://schemas.microsoft.com/office/2006/metadata/properties" ma:root="true" ma:fieldsID="b4cfa13921c470a926686658a0f6670b" ns2:_="" ns3:_="">
    <xsd:import namespace="00de6283-117f-4f20-ab61-3a5e75dfe264"/>
    <xsd:import namespace="b28941c1-5078-4b68-9bcc-bfced5fcc8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de6283-117f-4f20-ab61-3a5e75dfe2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8941c1-5078-4b68-9bcc-bfced5fcc88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B67BDB-7F2A-4D98-8533-BD65AEA2CE7B}">
  <ds:schemaRefs>
    <ds:schemaRef ds:uri="http://purl.org/dc/terms/"/>
    <ds:schemaRef ds:uri="http://purl.org/dc/dcmitype/"/>
    <ds:schemaRef ds:uri="http://schemas.microsoft.com/office/2006/metadata/properties"/>
    <ds:schemaRef ds:uri="http://www.w3.org/XML/1998/namespace"/>
    <ds:schemaRef ds:uri="b28941c1-5078-4b68-9bcc-bfced5fcc882"/>
    <ds:schemaRef ds:uri="00de6283-117f-4f20-ab61-3a5e75dfe264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48D858FA-F696-410C-9761-FB9D675616B2}"/>
</file>

<file path=customXml/itemProps3.xml><?xml version="1.0" encoding="utf-8"?>
<ds:datastoreItem xmlns:ds="http://schemas.openxmlformats.org/officeDocument/2006/customXml" ds:itemID="{B59D4E51-F467-4D11-B122-03122770BAB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5584</TotalTime>
  <Words>923</Words>
  <Application>Microsoft Office PowerPoint</Application>
  <PresentationFormat>Panorámica</PresentationFormat>
  <Paragraphs>66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ARBOL DE OBJETIVOS RECOLECCIÓN, TRANSPORTE Y TRANSFERENCIA DE RESIDUOS SÓLIDOS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Alejandro Roa Sabogal</dc:creator>
  <cp:lastModifiedBy>casa</cp:lastModifiedBy>
  <cp:revision>383</cp:revision>
  <dcterms:created xsi:type="dcterms:W3CDTF">2020-01-23T16:45:13Z</dcterms:created>
  <dcterms:modified xsi:type="dcterms:W3CDTF">2020-12-05T22:36:36Z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0x0101001883BA5EE6075647B83267605D9CEBA2</vt:lpwstr>
  </property>
</Properties>
</file>